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29" r:id="rId1"/>
  </p:sldMasterIdLst>
  <p:notesMasterIdLst>
    <p:notesMasterId r:id="rId17"/>
  </p:notesMasterIdLst>
  <p:sldIdLst>
    <p:sldId id="260" r:id="rId2"/>
    <p:sldId id="717" r:id="rId3"/>
    <p:sldId id="702" r:id="rId4"/>
    <p:sldId id="720" r:id="rId5"/>
    <p:sldId id="730" r:id="rId6"/>
    <p:sldId id="719" r:id="rId7"/>
    <p:sldId id="728" r:id="rId8"/>
    <p:sldId id="729" r:id="rId9"/>
    <p:sldId id="703" r:id="rId10"/>
    <p:sldId id="705" r:id="rId11"/>
    <p:sldId id="731" r:id="rId12"/>
    <p:sldId id="725" r:id="rId13"/>
    <p:sldId id="732" r:id="rId14"/>
    <p:sldId id="726" r:id="rId15"/>
    <p:sldId id="727" r:id="rId16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44" userDrawn="1">
          <p15:clr>
            <a:srgbClr val="A4A3A4"/>
          </p15:clr>
        </p15:guide>
        <p15:guide id="7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2" userDrawn="1">
          <p15:clr>
            <a:srgbClr val="A4A3A4"/>
          </p15:clr>
        </p15:guide>
        <p15:guide id="2" pos="2085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  <p15:guide id="4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9D"/>
    <a:srgbClr val="454545"/>
    <a:srgbClr val="054C7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9" autoAdjust="0"/>
    <p:restoredTop sz="84978" autoAdjust="0"/>
  </p:normalViewPr>
  <p:slideViewPr>
    <p:cSldViewPr snapToGrid="0">
      <p:cViewPr varScale="1">
        <p:scale>
          <a:sx n="46" d="100"/>
          <a:sy n="46" d="100"/>
        </p:scale>
        <p:origin x="1334" y="53"/>
      </p:cViewPr>
      <p:guideLst>
        <p:guide orient="horz" pos="14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notesViewPr>
    <p:cSldViewPr snapToGrid="0">
      <p:cViewPr varScale="1">
        <p:scale>
          <a:sx n="60" d="100"/>
          <a:sy n="60" d="100"/>
        </p:scale>
        <p:origin x="2748" y="72"/>
      </p:cViewPr>
      <p:guideLst>
        <p:guide orient="horz" pos="2812"/>
        <p:guide pos="2085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6010740019814"/>
          <c:y val="5.528942166764178E-2"/>
          <c:w val="0.24279785199603718"/>
          <c:h val="0.795685252889646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83-8F47-8AE4-AA9B103736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C83-8F47-8AE4-AA9B103736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83-8F47-8AE4-AA9B103736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83-8F47-8AE4-AA9B1037361E}"/>
              </c:ext>
            </c:extLst>
          </c:dPt>
          <c:dLbls>
            <c:dLbl>
              <c:idx val="0"/>
              <c:layout>
                <c:manualLayout>
                  <c:x val="0.15291530477511012"/>
                  <c:y val="-4.3262582881189601E-2"/>
                </c:manualLayout>
              </c:layout>
              <c:tx>
                <c:rich>
                  <a:bodyPr/>
                  <a:lstStyle/>
                  <a:p>
                    <a:fld id="{CA1AA9F7-99A5-8B43-AF8B-6679F27631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8AE52204-F91D-FE43-91AE-414D223B4353}" type="VALUE">
                      <a:rPr lang="en-US" sz="2400" b="1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49745536370623"/>
                      <c:h val="0.248382260806668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83-8F47-8AE4-AA9B1037361E}"/>
                </c:ext>
              </c:extLst>
            </c:dLbl>
            <c:dLbl>
              <c:idx val="1"/>
              <c:layout>
                <c:manualLayout>
                  <c:x val="0.18481854116910859"/>
                  <c:y val="3.6052412620792847E-2"/>
                </c:manualLayout>
              </c:layout>
              <c:tx>
                <c:rich>
                  <a:bodyPr/>
                  <a:lstStyle/>
                  <a:p>
                    <a:fld id="{87A77406-1446-6A48-B326-F1D0D3620022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CDB569B3-5AAB-8F4F-81F3-4D49DF8EA01B}" type="VALUE">
                      <a:rPr lang="en-US" sz="2400" b="1" dirty="0">
                        <a:solidFill>
                          <a:schemeClr val="accent2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055178268783652"/>
                      <c:h val="0.248382260806668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83-8F47-8AE4-AA9B1037361E}"/>
                </c:ext>
              </c:extLst>
            </c:dLbl>
            <c:dLbl>
              <c:idx val="2"/>
              <c:layout>
                <c:manualLayout>
                  <c:x val="-0.13291166488324671"/>
                  <c:y val="0.13339340152606127"/>
                </c:manualLayout>
              </c:layout>
              <c:tx>
                <c:rich>
                  <a:bodyPr/>
                  <a:lstStyle/>
                  <a:p>
                    <a:fld id="{6AFBA8A2-F67B-044D-8FE5-FC7F7403BE02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031EE9D-9EA1-AE4A-9633-CB3638A971CC}" type="VALUE">
                      <a:rPr lang="en-US" sz="2400" b="1">
                        <a:solidFill>
                          <a:schemeClr val="accent3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83-8F47-8AE4-AA9B1037361E}"/>
                </c:ext>
              </c:extLst>
            </c:dLbl>
            <c:dLbl>
              <c:idx val="3"/>
              <c:layout>
                <c:manualLayout>
                  <c:x val="-0.14631460082591416"/>
                  <c:y val="-8.2920222570254401E-2"/>
                </c:manualLayout>
              </c:layout>
              <c:tx>
                <c:rich>
                  <a:bodyPr/>
                  <a:lstStyle/>
                  <a:p>
                    <a:fld id="{372EBFC0-E40B-6D4A-9663-C4C5A1313C9A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07A06E83-184E-604F-802B-62A610889BC2}" type="VALUE">
                      <a:rPr lang="en-US" sz="2400" b="1">
                        <a:solidFill>
                          <a:schemeClr val="accent4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406484381026463"/>
                      <c:h val="0.32757093142318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83-8F47-8AE4-AA9B10373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High school diploma or less</c:v>
                </c:pt>
                <c:pt idx="1">
                  <c:v>Associate’s degree or some college</c:v>
                </c:pt>
                <c:pt idx="2">
                  <c:v>Completed college</c:v>
                </c:pt>
                <c:pt idx="3">
                  <c:v>Some graduate school or completed graduate school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3-8F47-8AE4-AA9B10373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249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r">
              <a:defRPr sz="1300"/>
            </a:lvl1pPr>
          </a:lstStyle>
          <a:p>
            <a:fld id="{07376681-1EC0-4B43-845A-FEE7389147CC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0" tIns="46005" rIns="92010" bIns="460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21" y="4467861"/>
            <a:ext cx="5587360" cy="3655377"/>
          </a:xfrm>
          <a:prstGeom prst="rect">
            <a:avLst/>
          </a:prstGeom>
        </p:spPr>
        <p:txBody>
          <a:bodyPr vert="horz" lIns="92010" tIns="46005" rIns="92010" bIns="460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249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r">
              <a:defRPr sz="1300"/>
            </a:lvl1pPr>
          </a:lstStyle>
          <a:p>
            <a:fld id="{CFA5BF29-3A85-45E8-9EC2-6FCFBE5E0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9F396-0F23-F441-BAC8-110D53FA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8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44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&amp; Panelis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8407-4CF6-DF45-AEF3-9C5EEA60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31B9C-85BF-DD4C-9375-1A4D9A217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05050"/>
            <a:ext cx="11162304" cy="3563620"/>
          </a:xfrm>
        </p:spPr>
        <p:txBody>
          <a:bodyPr numCol="2">
            <a:noAutofit/>
          </a:bodyPr>
          <a:lstStyle>
            <a:lvl1pPr marL="0" indent="0">
              <a:lnSpc>
                <a:spcPct val="80000"/>
              </a:lnSpc>
              <a:spcAft>
                <a:spcPts val="400"/>
              </a:spcAft>
              <a:buNone/>
              <a:defRPr sz="28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297B54-03A4-8D40-8A58-254771E4B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F3D8C2-220E-9840-952D-D9918EEF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B46D47-39C1-2A45-BAEF-D7248D780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93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3B01D7-9706-0242-AB08-1978D92E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2FE5C7-81D4-244E-9DCE-037FB92A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 marL="274320" indent="-274320">
              <a:spcAft>
                <a:spcPts val="600"/>
              </a:spcAft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buClr>
                <a:schemeClr val="accent1"/>
              </a:buClr>
              <a:defRPr/>
            </a:lvl4pPr>
            <a:lvl5pPr>
              <a:spcAft>
                <a:spcPts val="6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B27AA7-FA80-E940-82ED-0E9E9C1AD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6EB6CB-E034-DD46-9D9E-ED090B03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03C2D-F26B-DA43-95DB-AC1A9F6B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AD0576-1285-4C41-8FCC-2B14923C5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92ADFD-1728-8142-8FCA-5C49D6A9E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B0EDA8-1C2C-0347-954E-B169CF8A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6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260182"/>
            <a:ext cx="11544300" cy="2466573"/>
          </a:xfrm>
        </p:spPr>
        <p:txBody>
          <a:bodyPr anchor="b">
            <a:normAutofit/>
          </a:bodyPr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016680"/>
            <a:ext cx="11544300" cy="1770933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44" y="776340"/>
            <a:ext cx="11556756" cy="130747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544" y="2307399"/>
            <a:ext cx="5594266" cy="3522133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46922" y="2307403"/>
            <a:ext cx="5778378" cy="3522129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87BC44-075F-DB47-AB47-DAA8E23EE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23A4A6-AD50-8540-BA7E-837CE6327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07E2225-275F-E942-A0D9-AFDA9C90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5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46737"/>
            <a:ext cx="11544300" cy="10338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14193"/>
            <a:ext cx="11544300" cy="3994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0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fontAlgn="base" latinLnBrk="0" hangingPunct="1">
        <a:lnSpc>
          <a:spcPct val="90000"/>
        </a:lnSpc>
        <a:spcBef>
          <a:spcPct val="0"/>
        </a:spcBef>
        <a:buNone/>
        <a:defRPr sz="4800" b="0" kern="1200" spc="-27" baseline="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7668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02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75336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19170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pos="240">
          <p15:clr>
            <a:srgbClr val="F26B43"/>
          </p15:clr>
        </p15:guide>
        <p15:guide id="3" pos="7512" userDrawn="1">
          <p15:clr>
            <a:srgbClr val="F26B43"/>
          </p15:clr>
        </p15:guide>
        <p15:guide id="4" orient="horz" pos="972">
          <p15:clr>
            <a:srgbClr val="F26B43"/>
          </p15:clr>
        </p15:guide>
        <p15:guide id="5" orient="horz" pos="1212">
          <p15:clr>
            <a:srgbClr val="F26B43"/>
          </p15:clr>
        </p15:guide>
        <p15:guide id="6" orient="horz" pos="1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i.org/talent-conne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8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1606B-D3E8-AF49-B69A-8EBB0132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Asset Management Clients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 wrap="square" anchor="t" anchorCtr="0">
            <a:spAutoFit/>
          </a:bodyPr>
          <a:lstStyle/>
          <a:p>
            <a:r>
              <a:rPr lang="en-US" dirty="0"/>
              <a:t>Individuals</a:t>
            </a:r>
          </a:p>
          <a:p>
            <a:r>
              <a:rPr lang="en-US" dirty="0"/>
              <a:t>Corporations and Banks</a:t>
            </a:r>
          </a:p>
          <a:p>
            <a:r>
              <a:rPr lang="en-US" dirty="0"/>
              <a:t>Retirement Plans and Trusts</a:t>
            </a:r>
          </a:p>
          <a:p>
            <a:r>
              <a:rPr lang="en-US" dirty="0"/>
              <a:t>Governments</a:t>
            </a:r>
          </a:p>
          <a:p>
            <a:r>
              <a:rPr lang="en-US" dirty="0"/>
              <a:t>Foundations and Endowments</a:t>
            </a:r>
          </a:p>
          <a:p>
            <a:r>
              <a:rPr lang="en-US" dirty="0"/>
              <a:t>Charities</a:t>
            </a:r>
          </a:p>
          <a:p>
            <a:r>
              <a:rPr lang="en-US" dirty="0"/>
              <a:t>Insurance Companies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452BA-CDF8-F448-AEC1-4BF7602D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/>
              <a:t>CAREER PATHS &amp; OPPORTUNITIES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 dirty="0"/>
              <a:t>A DAY IN THE 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40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9DD97-F12D-4E4A-BAF4-A49B57A8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</p:spPr>
        <p:txBody>
          <a:bodyPr/>
          <a:lstStyle/>
          <a:p>
            <a:r>
              <a:rPr lang="en-US" dirty="0"/>
              <a:t>Upload Your Resumé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BE6C9-0509-B442-9D27-23D82E56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r>
              <a:rPr lang="en-US" sz="4000" dirty="0"/>
              <a:t>Webinar participants are invited to upload their resumes to ICI’s </a:t>
            </a:r>
            <a:r>
              <a:rPr lang="en-US" sz="4000" dirty="0">
                <a:hlinkClick r:id="rId3"/>
              </a:rPr>
              <a:t>Talent Connection Resumé Database</a:t>
            </a:r>
            <a:r>
              <a:rPr lang="en-US" sz="4000" dirty="0"/>
              <a:t>. </a:t>
            </a:r>
          </a:p>
          <a:p>
            <a:r>
              <a:rPr lang="en-US" sz="4000" dirty="0"/>
              <a:t>ICI member firms will have access to the resumés and may contact participants directly regarding internship and job possibilities.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400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47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D3E8-2345-534B-AA5B-F2D948B6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05049"/>
            <a:ext cx="11887200" cy="4019551"/>
          </a:xfrm>
        </p:spPr>
        <p:txBody>
          <a:bodyPr numCol="2" spcCol="457200">
            <a:normAutofit/>
          </a:bodyPr>
          <a:lstStyle/>
          <a:p>
            <a:pPr lvl="0"/>
            <a:r>
              <a:rPr lang="en-US" b="1" dirty="0"/>
              <a:t>Jose Collazo</a:t>
            </a:r>
            <a:br>
              <a:rPr lang="en-US" dirty="0"/>
            </a:br>
            <a:r>
              <a:rPr lang="en-US" dirty="0"/>
              <a:t>Regional Vice President and </a:t>
            </a:r>
            <a:br>
              <a:rPr lang="en-US" dirty="0"/>
            </a:br>
            <a:r>
              <a:rPr lang="en-US" dirty="0"/>
              <a:t>Business Consultant</a:t>
            </a:r>
            <a:br>
              <a:rPr lang="en-US" dirty="0"/>
            </a:br>
            <a:r>
              <a:rPr lang="en-US" dirty="0"/>
              <a:t>John Hancock Investment Management 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Karen Lau </a:t>
            </a:r>
            <a:r>
              <a:rPr lang="en-US" b="1" dirty="0" err="1"/>
              <a:t>Gibian</a:t>
            </a:r>
            <a:br>
              <a:rPr lang="en-US" dirty="0"/>
            </a:br>
            <a:r>
              <a:rPr lang="en-US" dirty="0"/>
              <a:t>Associate General Counsel of Tax Law</a:t>
            </a:r>
            <a:br>
              <a:rPr lang="en-US" dirty="0"/>
            </a:br>
            <a:r>
              <a:rPr lang="en-US" dirty="0"/>
              <a:t>Investment Company Institute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b="1" dirty="0"/>
              <a:t>Danan Kirby</a:t>
            </a:r>
            <a:br>
              <a:rPr lang="en-US" dirty="0"/>
            </a:br>
            <a:r>
              <a:rPr lang="en-US" dirty="0"/>
              <a:t>Vice President and Client Portfolio</a:t>
            </a:r>
            <a:br>
              <a:rPr lang="en-US" dirty="0"/>
            </a:br>
            <a:r>
              <a:rPr lang="en-US" dirty="0"/>
              <a:t>Manager</a:t>
            </a:r>
            <a:br>
              <a:rPr lang="en-US" dirty="0"/>
            </a:br>
            <a:r>
              <a:rPr lang="en-US" dirty="0"/>
              <a:t>Ariel Investments </a:t>
            </a:r>
          </a:p>
          <a:p>
            <a:pPr lvl="0"/>
            <a:endParaRPr lang="en-US" dirty="0"/>
          </a:p>
          <a:p>
            <a:pPr lvl="0"/>
            <a:r>
              <a:rPr lang="en-US" b="1" dirty="0" err="1"/>
              <a:t>Varinia</a:t>
            </a:r>
            <a:r>
              <a:rPr lang="en-US" b="1" dirty="0"/>
              <a:t> T. Siefker</a:t>
            </a:r>
            <a:br>
              <a:rPr lang="en-US" dirty="0"/>
            </a:br>
            <a:r>
              <a:rPr lang="en-US" dirty="0"/>
              <a:t>Vice President and Intermediary</a:t>
            </a:r>
            <a:br>
              <a:rPr lang="en-US" dirty="0"/>
            </a:br>
            <a:r>
              <a:rPr lang="en-US" dirty="0"/>
              <a:t>Relationship Manager</a:t>
            </a:r>
            <a:br>
              <a:rPr lang="en-US" dirty="0"/>
            </a:br>
            <a:r>
              <a:rPr lang="en-US" dirty="0"/>
              <a:t>Dodge &amp; Cox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8AE425-B9D6-0B41-98DB-3632159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r>
              <a:rPr lang="en-US" dirty="0"/>
              <a:t>Introduction to ICI and the asset management industry</a:t>
            </a:r>
          </a:p>
          <a:p>
            <a:r>
              <a:rPr lang="en-US" dirty="0"/>
              <a:t>Career opportunities</a:t>
            </a:r>
          </a:p>
          <a:p>
            <a:pPr lvl="1"/>
            <a:r>
              <a:rPr lang="en-US" dirty="0"/>
              <a:t>Investments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Sales</a:t>
            </a:r>
          </a:p>
          <a:p>
            <a:r>
              <a:rPr lang="en-US" dirty="0"/>
              <a:t>A day in the life of an employee in asset management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993AB-D501-5348-BA65-8C4052B74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9B87C9-0774-9E45-863A-226F52B2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/>
          <a:p>
            <a:r>
              <a:rPr lang="en-US" dirty="0"/>
              <a:t>ICI and Its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1713" cy="4249431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ICI is the leading association representing regulated funds globally, including mutual funds, exchange-traded funds (ETFs), closed-end funds, and unit investment trusts (UITs).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Mission: 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Advance the interests of investment companies, their shareholders, directors, and advisers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Encourage adherence to high ethical standards by all industry participants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Promote public understanding of investment companies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AFBC-8F4C-4DD7-852D-AF964172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Registered Funds?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0CAA1-3D42-4638-BA8A-1F3BB961B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503448"/>
            <a:ext cx="11162304" cy="3365221"/>
          </a:xfrm>
        </p:spPr>
        <p:txBody>
          <a:bodyPr/>
          <a:lstStyle/>
          <a:p>
            <a:pPr marL="274320" indent="-274320">
              <a:lnSpc>
                <a:spcPct val="90000"/>
              </a:lnSpc>
              <a:spcAft>
                <a:spcPts val="600"/>
              </a:spcAft>
              <a:buClr>
                <a:srgbClr val="F07F09"/>
              </a:buClr>
              <a:buFont typeface="Lucida Grande"/>
              <a:buChar char="»"/>
              <a:defRPr/>
            </a:pPr>
            <a:r>
              <a:rPr lang="en-US" sz="3600" dirty="0"/>
              <a:t>Mutual Funds</a:t>
            </a:r>
          </a:p>
          <a:p>
            <a:pPr marL="274320" indent="-274320">
              <a:lnSpc>
                <a:spcPct val="90000"/>
              </a:lnSpc>
              <a:spcAft>
                <a:spcPts val="600"/>
              </a:spcAft>
              <a:buClr>
                <a:srgbClr val="F07F09"/>
              </a:buClr>
              <a:buFont typeface="Lucida Grande"/>
              <a:buChar char="»"/>
              <a:defRPr/>
            </a:pPr>
            <a:r>
              <a:rPr lang="en-US" sz="3600" dirty="0"/>
              <a:t>Exchange-Traded Funds</a:t>
            </a:r>
          </a:p>
          <a:p>
            <a:pPr marL="274320" indent="-274320">
              <a:lnSpc>
                <a:spcPct val="90000"/>
              </a:lnSpc>
              <a:spcAft>
                <a:spcPts val="600"/>
              </a:spcAft>
              <a:buClr>
                <a:srgbClr val="F07F09"/>
              </a:buClr>
              <a:buFont typeface="Lucida Grande"/>
              <a:buChar char="»"/>
              <a:defRPr/>
            </a:pPr>
            <a:r>
              <a:rPr lang="en-US" sz="3600" dirty="0"/>
              <a:t>Closed-End Funds</a:t>
            </a:r>
          </a:p>
          <a:p>
            <a:pPr marL="274320" indent="-274320">
              <a:lnSpc>
                <a:spcPct val="90000"/>
              </a:lnSpc>
              <a:spcAft>
                <a:spcPts val="600"/>
              </a:spcAft>
              <a:buClr>
                <a:srgbClr val="F07F09"/>
              </a:buClr>
              <a:buFont typeface="Lucida Grande"/>
              <a:buChar char="»"/>
              <a:defRPr/>
            </a:pPr>
            <a:r>
              <a:rPr lang="en-US" sz="3600" dirty="0"/>
              <a:t>Unit Investment Trusts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34586-5795-44DF-9B05-B4E47035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49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5588" y="6491288"/>
            <a:ext cx="1776412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61CF87-8057-4FC6-A420-B50F6B197F79}"/>
              </a:ext>
            </a:extLst>
          </p:cNvPr>
          <p:cNvSpPr txBox="1">
            <a:spLocks/>
          </p:cNvSpPr>
          <p:nvPr/>
        </p:nvSpPr>
        <p:spPr>
          <a:xfrm>
            <a:off x="381000" y="152994"/>
            <a:ext cx="10663100" cy="9068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spc="-20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400" dirty="0"/>
              <a:t>ICI Membership at a Glance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88E8F-2EBF-5440-AA69-6AC461FD910C}"/>
              </a:ext>
            </a:extLst>
          </p:cNvPr>
          <p:cNvSpPr txBox="1"/>
          <p:nvPr/>
        </p:nvSpPr>
        <p:spPr>
          <a:xfrm>
            <a:off x="381000" y="1045165"/>
            <a:ext cx="3992375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More than 32,000 funds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investment companies by type*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7EDE5-EDB4-E949-B731-1A2F16995D1B}"/>
              </a:ext>
            </a:extLst>
          </p:cNvPr>
          <p:cNvSpPr txBox="1"/>
          <p:nvPr/>
        </p:nvSpPr>
        <p:spPr>
          <a:xfrm>
            <a:off x="6558963" y="1060533"/>
            <a:ext cx="4374467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With $41.6 trillion in assets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Investment company assets, billions of dollars*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F1515-488A-D249-8FBC-64A7E524A06A}"/>
              </a:ext>
            </a:extLst>
          </p:cNvPr>
          <p:cNvSpPr txBox="1"/>
          <p:nvPr/>
        </p:nvSpPr>
        <p:spPr>
          <a:xfrm>
            <a:off x="381000" y="4572137"/>
            <a:ext cx="5441361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Serving more than 100 million shareholders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 ownership of funds offered by investment companies*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613D9-A4DB-D449-8CC5-9AF3417BB615}"/>
              </a:ext>
            </a:extLst>
          </p:cNvPr>
          <p:cNvSpPr txBox="1"/>
          <p:nvPr/>
        </p:nvSpPr>
        <p:spPr>
          <a:xfrm>
            <a:off x="381000" y="6383587"/>
            <a:ext cx="10470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* Data for US mutual funds, closed-end funds, exchange-traded funds, unit investment trusts, and non-US funds are as of June 30, 2021. Data for ownership of funds are as of mid-2020.</a:t>
            </a:r>
          </a:p>
        </p:txBody>
      </p:sp>
    </p:spTree>
    <p:extLst>
      <p:ext uri="{BB962C8B-B14F-4D97-AF65-F5344CB8AC3E}">
        <p14:creationId xmlns:p14="http://schemas.microsoft.com/office/powerpoint/2010/main" val="317346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F3BF-C4B2-4E96-BFC7-117748D1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Fund Contributions to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F9BA-EF1F-4162-BC53-D2A05618C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Mutual funds have made securities markets more accessible</a:t>
            </a:r>
          </a:p>
          <a:p>
            <a:pPr lvl="2">
              <a:spcAft>
                <a:spcPts val="1800"/>
              </a:spcAft>
            </a:pPr>
            <a:r>
              <a:rPr lang="en-US" sz="2400" dirty="0"/>
              <a:t>Mutual funds held about 22% of publicly traded US stock in 2020. All registered investment companies held 30%.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Money market funds lower cost of financing for businesses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Fund purchases of mortgage-backed securities lower costs of home ownership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Fund purchases of state and local government securities finance projects such as roads, bridges and hospitals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C65D7-6D1F-47C9-98F1-AB4B32260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678A-1038-4064-A27C-192B256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US Households Owning Mutual Funds by Education Level of Head of Household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384FC-7FFA-4FAA-9F28-6A01CF353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924C6D8-76DF-6F47-82B7-98C7C3AE5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12661"/>
              </p:ext>
            </p:extLst>
          </p:nvPr>
        </p:nvGraphicFramePr>
        <p:xfrm>
          <a:off x="381000" y="2305050"/>
          <a:ext cx="11544299" cy="352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DDE0D0-FB41-4F44-B300-631A2391C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09049"/>
              </p:ext>
            </p:extLst>
          </p:nvPr>
        </p:nvGraphicFramePr>
        <p:xfrm>
          <a:off x="380999" y="6050977"/>
          <a:ext cx="11544300" cy="487680"/>
        </p:xfrm>
        <a:graphic>
          <a:graphicData uri="http://schemas.openxmlformats.org/drawingml/2006/table">
            <a:tbl>
              <a:tblPr/>
              <a:tblGrid>
                <a:gridCol w="11544300">
                  <a:extLst>
                    <a:ext uri="{9D8B030D-6E8A-4147-A177-3AD203B41FA5}">
                      <a16:colId xmlns:a16="http://schemas.microsoft.com/office/drawing/2014/main" val="3439646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3F41"/>
                          </a:solidFill>
                          <a:effectLst/>
                          <a:latin typeface="+mj-lt"/>
                        </a:rPr>
                        <a:t>Note: Head of household refers to the sole or co-decisionmaker for household saving and investing. </a:t>
                      </a:r>
                    </a:p>
                    <a:p>
                      <a:r>
                        <a:rPr lang="en-US" sz="1600" dirty="0">
                          <a:solidFill>
                            <a:srgbClr val="403F41"/>
                          </a:solidFill>
                          <a:effectLst/>
                          <a:latin typeface="+mj-lt"/>
                        </a:rPr>
                        <a:t>Source: Investment Company Institute Annual Mutual Fund Shareholder Tracking Survey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30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975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751E3-DD5E-3E40-9EAE-6466327A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Asset Managers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544300" cy="4053546"/>
          </a:xfrm>
        </p:spPr>
        <p:txBody>
          <a:bodyPr wrap="square" anchor="t" anchorCtr="0">
            <a:spAutoFit/>
          </a:bodyPr>
          <a:lstStyle/>
          <a:p>
            <a:r>
              <a:rPr lang="en-US" sz="2800" dirty="0"/>
              <a:t>Invest client money, acting as fiduciary, for a fee</a:t>
            </a:r>
          </a:p>
          <a:p>
            <a:pPr lvl="1">
              <a:spcAft>
                <a:spcPts val="1800"/>
              </a:spcAft>
            </a:pPr>
            <a:r>
              <a:rPr lang="en-US" sz="2400" dirty="0"/>
              <a:t>This allows clients to obtain professionally managed and diversified portfolios at a reasonable cost</a:t>
            </a:r>
            <a:endParaRPr lang="en-US" sz="2800" dirty="0"/>
          </a:p>
          <a:p>
            <a:r>
              <a:rPr lang="en-US" sz="2800" dirty="0"/>
              <a:t>Regulated as an “Investment Adviser”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An asset manager is different from a bank, insurance company, or broker-dealer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While some are stand-alone asset managers, many are affiliated with other types of financial services firms</a:t>
            </a:r>
          </a:p>
          <a:p>
            <a:pPr marL="243834" lvl="1" indent="0">
              <a:lnSpc>
                <a:spcPct val="80000"/>
              </a:lnSpc>
              <a:spcAft>
                <a:spcPts val="400"/>
              </a:spcAft>
              <a:buNone/>
            </a:pPr>
            <a:endParaRPr lang="en-US" altLang="en-US" dirty="0"/>
          </a:p>
          <a:p>
            <a:pPr marL="243834" lvl="1" indent="0" algn="ctr">
              <a:lnSpc>
                <a:spcPct val="80000"/>
              </a:lnSpc>
              <a:spcAft>
                <a:spcPts val="400"/>
              </a:spcAft>
              <a:buNone/>
            </a:pPr>
            <a:r>
              <a:rPr lang="en-US" altLang="en-US" dirty="0"/>
              <a:t>Sound, strong regulation is critical to industry success!</a:t>
            </a:r>
          </a:p>
          <a:p>
            <a:pPr marL="243834" lvl="1" indent="0">
              <a:lnSpc>
                <a:spcPct val="80000"/>
              </a:lnSpc>
              <a:spcAft>
                <a:spcPts val="400"/>
              </a:spcAft>
              <a:buNone/>
            </a:pPr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467C3-F1FC-4E14-8B17-B07A7A627F15}"/>
              </a:ext>
            </a:extLst>
          </p:cNvPr>
          <p:cNvSpPr/>
          <p:nvPr/>
        </p:nvSpPr>
        <p:spPr>
          <a:xfrm>
            <a:off x="381000" y="5439883"/>
            <a:ext cx="11544300" cy="1252911"/>
          </a:xfrm>
          <a:prstGeom prst="rect">
            <a:avLst/>
          </a:prstGeom>
        </p:spPr>
        <p:txBody>
          <a:bodyPr wrap="square" lIns="0" tIns="0" rIns="0" bIns="0" numCol="2" spcCol="182880">
            <a:noAutofit/>
          </a:bodyPr>
          <a:lstStyle/>
          <a:p>
            <a:pPr marL="731520" lvl="2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3CA64D-AAB7-3149-984D-77C9746E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882188" y="6491288"/>
            <a:ext cx="2043112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9FCC7CE-AFFC-4153-878A-B0866A81DC3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19 IDC">
  <a:themeElements>
    <a:clrScheme name="Talent Connection - UG 1">
      <a:dk1>
        <a:srgbClr val="000000"/>
      </a:dk1>
      <a:lt1>
        <a:srgbClr val="FFFFFF"/>
      </a:lt1>
      <a:dk2>
        <a:srgbClr val="323232"/>
      </a:dk2>
      <a:lt2>
        <a:srgbClr val="CEE4A3"/>
      </a:lt2>
      <a:accent1>
        <a:srgbClr val="F07F09"/>
      </a:accent1>
      <a:accent2>
        <a:srgbClr val="718633"/>
      </a:accent2>
      <a:accent3>
        <a:srgbClr val="1B587C"/>
      </a:accent3>
      <a:accent4>
        <a:srgbClr val="AB1D28"/>
      </a:accent4>
      <a:accent5>
        <a:srgbClr val="68412D"/>
      </a:accent5>
      <a:accent6>
        <a:srgbClr val="C19859"/>
      </a:accent6>
      <a:hlink>
        <a:srgbClr val="6C8031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_mfimc_slide_template_revised.potx" id="{3370C0AF-6DB1-A74A-A4C1-9841738AC253}" vid="{ECCE148B-1FF6-AB4F-9985-3C71832434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Widescreen</PresentationFormat>
  <Paragraphs>91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Grande</vt:lpstr>
      <vt:lpstr>System Font Regular</vt:lpstr>
      <vt:lpstr>Wingdings 2</vt:lpstr>
      <vt:lpstr>1_19 IDC</vt:lpstr>
      <vt:lpstr>PowerPoint Presentation</vt:lpstr>
      <vt:lpstr>Speakers</vt:lpstr>
      <vt:lpstr>Agenda</vt:lpstr>
      <vt:lpstr>ICI and Its Mission</vt:lpstr>
      <vt:lpstr>What Are Registered Funds?</vt:lpstr>
      <vt:lpstr>PowerPoint Presentation</vt:lpstr>
      <vt:lpstr>Mutual Fund Contributions to the Economy</vt:lpstr>
      <vt:lpstr>Distribution of US Households Owning Mutual Funds by Education Level of Head of Household</vt:lpstr>
      <vt:lpstr>Asset Managers</vt:lpstr>
      <vt:lpstr>Asset Management Clients</vt:lpstr>
      <vt:lpstr>CAREER PATHS &amp; OPPORTUNITIES</vt:lpstr>
      <vt:lpstr>A DAY IN THE LIFE</vt:lpstr>
      <vt:lpstr>QUESTIONS?</vt:lpstr>
      <vt:lpstr>Upload Your Resumé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2019-09-18T15:15:51Z</dcterms:created>
  <dcterms:modified xsi:type="dcterms:W3CDTF">2021-11-12T13:33:56Z</dcterms:modified>
</cp:coreProperties>
</file>